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769" r:id="rId3"/>
    <p:sldId id="634" r:id="rId4"/>
    <p:sldId id="637" r:id="rId5"/>
    <p:sldId id="640" r:id="rId6"/>
    <p:sldId id="749" r:id="rId7"/>
    <p:sldId id="643" r:id="rId8"/>
    <p:sldId id="639" r:id="rId9"/>
    <p:sldId id="644" r:id="rId10"/>
    <p:sldId id="635" r:id="rId11"/>
    <p:sldId id="647" r:id="rId12"/>
    <p:sldId id="752" r:id="rId13"/>
    <p:sldId id="646" r:id="rId14"/>
    <p:sldId id="758" r:id="rId15"/>
    <p:sldId id="757" r:id="rId16"/>
    <p:sldId id="762" r:id="rId17"/>
    <p:sldId id="7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9.png>
</file>

<file path=ppt/media/image2.jpeg>
</file>

<file path=ppt/media/image20.png>
</file>

<file path=ppt/media/image21.png>
</file>

<file path=ppt/media/image260.png>
</file>

<file path=ppt/media/image3.jpeg>
</file>

<file path=ppt/media/image3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3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27/03/2025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456D-5ACD-4673-BCE9-52505EC32CEF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2639-5270-4811-807B-89D4AE95E7ED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2976C-D408-4E27-8D02-D7795F6D8A0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3083-041D-491F-A9FE-D51D99E0B41E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455E6-A1CA-4CB6-9964-88D5086DA5CA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2E38-24C1-4A8F-B916-1E714FC129DD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7BCDC-BAA6-44B5-B642-6F28D623ABB1}" type="datetime1">
              <a:rPr lang="en-GB" smtClean="0"/>
              <a:t>27/03/2025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4BEC3-2CF9-4B19-A0A5-E70A0675B677}" type="datetime1">
              <a:rPr lang="en-GB" smtClean="0"/>
              <a:t>27/03/2025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8BFD-B06D-4A45-8453-724AC7BA29C5}" type="datetime1">
              <a:rPr lang="en-GB" smtClean="0"/>
              <a:t>27/03/2025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99B0-2926-4194-B668-6A0D6123824C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426-21FD-40F4-9F0B-AD19F2317DCA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9896D-5D36-4D31-A0CE-0C2BFB17B225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6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Image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E4890-E6FF-2E7F-8135-25115B14B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C31BD1-2F62-3D06-0E3C-9FA606B48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Features for Image Classification?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918CA0-37B0-E8D7-595B-A7B8F36D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7392"/>
            <a:ext cx="5579533" cy="346856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linear regression &amp; </a:t>
            </a:r>
            <a:r>
              <a:rPr lang="en-GB" dirty="0" err="1"/>
              <a:t>kNN</a:t>
            </a:r>
            <a:r>
              <a:rPr lang="en-GB" dirty="0"/>
              <a:t> (same for tree-based methods):</a:t>
            </a:r>
          </a:p>
          <a:p>
            <a:pPr marL="0" indent="0">
              <a:buNone/>
            </a:pPr>
            <a:r>
              <a:rPr lang="en-GB" dirty="0"/>
              <a:t>learning directly from raw pixel intensities does not work great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try</a:t>
            </a:r>
            <a:r>
              <a:rPr lang="en-GB" dirty="0"/>
              <a:t> learning from pre-extracted features, such as HOG or SIFT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A31019-E704-98AF-386F-5EAB70A39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10</a:t>
            </a:fld>
            <a:endParaRPr lang="en-GB"/>
          </a:p>
        </p:txBody>
      </p:sp>
      <p:pic>
        <p:nvPicPr>
          <p:cNvPr id="8" name="Picture 7" descr="A collage of cats&#10;&#10;AI-generated content may be incorrect.">
            <a:extLst>
              <a:ext uri="{FF2B5EF4-FFF2-40B4-BE49-F238E27FC236}">
                <a16:creationId xmlns:a16="http://schemas.microsoft.com/office/drawing/2014/main" id="{89C6FBB9-A35E-45B6-3B39-840C918E5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878" y="2367493"/>
            <a:ext cx="5514289" cy="36033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5B8D9A-ABEB-5AEA-5230-35116300783F}"/>
              </a:ext>
            </a:extLst>
          </p:cNvPr>
          <p:cNvSpPr txBox="1"/>
          <p:nvPr/>
        </p:nvSpPr>
        <p:spPr>
          <a:xfrm>
            <a:off x="6892501" y="1865727"/>
            <a:ext cx="1718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challenges:</a:t>
            </a:r>
          </a:p>
        </p:txBody>
      </p:sp>
    </p:spTree>
    <p:extLst>
      <p:ext uri="{BB962C8B-B14F-4D97-AF65-F5344CB8AC3E}">
        <p14:creationId xmlns:p14="http://schemas.microsoft.com/office/powerpoint/2010/main" val="2684778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E629D-8650-B0F4-8EBE-C745B5854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Features in Classic ML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BC85F-D51F-D91C-1C86-503E2DFF2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11</a:t>
            </a:fld>
            <a:endParaRPr lang="en-GB"/>
          </a:p>
        </p:txBody>
      </p:sp>
      <p:pic>
        <p:nvPicPr>
          <p:cNvPr id="6" name="Picture 5" descr="A green and blue frog on a leaf&#10;&#10;AI-generated content may be incorrect.">
            <a:extLst>
              <a:ext uri="{FF2B5EF4-FFF2-40B4-BE49-F238E27FC236}">
                <a16:creationId xmlns:a16="http://schemas.microsoft.com/office/drawing/2014/main" id="{3506C07F-7EFF-0687-E183-7FADC745B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3453714"/>
            <a:ext cx="5528733" cy="2507519"/>
          </a:xfrm>
          <a:prstGeom prst="rect">
            <a:avLst/>
          </a:prstGeom>
        </p:spPr>
      </p:pic>
      <p:pic>
        <p:nvPicPr>
          <p:cNvPr id="7" name="Picture 6" descr="A graphic of a city skyline&#10;&#10;AI-generated content may be incorrect.">
            <a:extLst>
              <a:ext uri="{FF2B5EF4-FFF2-40B4-BE49-F238E27FC236}">
                <a16:creationId xmlns:a16="http://schemas.microsoft.com/office/drawing/2014/main" id="{2E4B2A2C-84D7-65F1-A18D-889A8D57E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3843181"/>
            <a:ext cx="5918200" cy="14716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CCA029-865F-0F59-41E3-3BEEE9B94F13}"/>
              </a:ext>
            </a:extLst>
          </p:cNvPr>
          <p:cNvSpPr txBox="1"/>
          <p:nvPr/>
        </p:nvSpPr>
        <p:spPr>
          <a:xfrm>
            <a:off x="2014087" y="5357255"/>
            <a:ext cx="38631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easier to separate than raw pixels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DF137D-A14A-CD1F-E1FF-4445B1489D7F}"/>
              </a:ext>
            </a:extLst>
          </p:cNvPr>
          <p:cNvCxnSpPr/>
          <p:nvPr/>
        </p:nvCxnSpPr>
        <p:spPr>
          <a:xfrm flipV="1">
            <a:off x="2524389" y="4771970"/>
            <a:ext cx="474134" cy="651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0F107BA-60D5-C90D-5B5B-2493C8BA7C13}"/>
              </a:ext>
            </a:extLst>
          </p:cNvPr>
          <p:cNvSpPr txBox="1"/>
          <p:nvPr/>
        </p:nvSpPr>
        <p:spPr>
          <a:xfrm>
            <a:off x="2894620" y="2771510"/>
            <a:ext cx="3125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or random forest, support-vector machine, …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F22EBF-9A26-F644-6BF4-D0E61D1EE0D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4457210" y="3479396"/>
            <a:ext cx="97857" cy="363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260B2DF-BA91-BF4B-9269-8EF8F20FB2E6}"/>
              </a:ext>
            </a:extLst>
          </p:cNvPr>
          <p:cNvSpPr txBox="1"/>
          <p:nvPr/>
        </p:nvSpPr>
        <p:spPr>
          <a:xfrm>
            <a:off x="8063312" y="1386605"/>
            <a:ext cx="240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often used: HOG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572C84-E19B-E599-F9C9-EACA71F6223C}"/>
              </a:ext>
            </a:extLst>
          </p:cNvPr>
          <p:cNvSpPr txBox="1"/>
          <p:nvPr/>
        </p:nvSpPr>
        <p:spPr>
          <a:xfrm>
            <a:off x="976822" y="1596161"/>
            <a:ext cx="38355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features covering entire image (instead of only local patches)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8032BC2-40BB-1172-BBC6-11E26F624602}"/>
              </a:ext>
            </a:extLst>
          </p:cNvPr>
          <p:cNvCxnSpPr/>
          <p:nvPr/>
        </p:nvCxnSpPr>
        <p:spPr>
          <a:xfrm flipH="1" flipV="1">
            <a:off x="1718733" y="1299812"/>
            <a:ext cx="135467" cy="390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01F7FE-D733-3237-98A1-E095BC344592}"/>
              </a:ext>
            </a:extLst>
          </p:cNvPr>
          <p:cNvSpPr txBox="1"/>
          <p:nvPr/>
        </p:nvSpPr>
        <p:spPr>
          <a:xfrm>
            <a:off x="838201" y="6012835"/>
            <a:ext cx="1024466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important disadvantage: not translation invariant (due to ordering of patches)</a:t>
            </a:r>
            <a:endParaRPr lang="en-GB" sz="2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F6314D-548B-7D6C-C9C2-B248AB74D90F}"/>
              </a:ext>
            </a:extLst>
          </p:cNvPr>
          <p:cNvGrpSpPr/>
          <p:nvPr/>
        </p:nvGrpSpPr>
        <p:grpSpPr>
          <a:xfrm>
            <a:off x="6942667" y="1813759"/>
            <a:ext cx="5128880" cy="1639955"/>
            <a:chOff x="6942667" y="1813759"/>
            <a:chExt cx="5128880" cy="1639955"/>
          </a:xfrm>
        </p:grpSpPr>
        <p:pic>
          <p:nvPicPr>
            <p:cNvPr id="10" name="Picture 9" descr="A diagram of a diagram of a number&#10;&#10;AI-generated content may be incorrect.">
              <a:extLst>
                <a:ext uri="{FF2B5EF4-FFF2-40B4-BE49-F238E27FC236}">
                  <a16:creationId xmlns:a16="http://schemas.microsoft.com/office/drawing/2014/main" id="{D6B998AB-63C1-DF6A-C56D-244F6D068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2667" y="1813759"/>
              <a:ext cx="5128880" cy="1639955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65E20EA-1993-7C32-83ED-E89B6E0D5765}"/>
                </a:ext>
              </a:extLst>
            </p:cNvPr>
            <p:cNvSpPr/>
            <p:nvPr/>
          </p:nvSpPr>
          <p:spPr>
            <a:xfrm>
              <a:off x="7586134" y="3259667"/>
              <a:ext cx="685800" cy="1509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78764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visualization of a painting next to a bag of its constituent parts">
            <a:extLst>
              <a:ext uri="{FF2B5EF4-FFF2-40B4-BE49-F238E27FC236}">
                <a16:creationId xmlns:a16="http://schemas.microsoft.com/office/drawing/2014/main" id="{5A4CDF3C-7728-E13B-E2F6-69BF206BD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223" y="3196957"/>
            <a:ext cx="2551261" cy="152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9268472F-ECD7-E6AC-6EBE-39DA85E48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Features in Classic ML Method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0B8E8D6-C6FB-51E2-06D9-3639E26E4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2467"/>
            <a:ext cx="10515600" cy="16853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local features like SIFT do not cover the entire image</a:t>
            </a: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need for some processing to identify features in different images (to be able to compare different images with ML)</a:t>
            </a: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in HOG this is done by ordering of patches making up the complete image</a:t>
            </a:r>
            <a:endParaRPr lang="en-GB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7A85D8-7CF6-616E-9B56-EBE95989E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12</a:t>
            </a:fld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FE9437-27AF-F8AE-FF32-FCC89EF16421}"/>
              </a:ext>
            </a:extLst>
          </p:cNvPr>
          <p:cNvSpPr txBox="1"/>
          <p:nvPr/>
        </p:nvSpPr>
        <p:spPr>
          <a:xfrm>
            <a:off x="309055" y="3408629"/>
            <a:ext cx="852167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one popular approach, called bag-of-words model (as it is orderless):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learn clustering of SIFT vectors (e.g., with K-means)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quantization of different clusters into visual “vocabulary” (see embeddings in language models)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create (sparse) histogram of visual “word” occurrences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train ML model (e.g., random forest) with histogram bins as features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583A5-D4FF-502B-A666-520641AD1E51}"/>
              </a:ext>
            </a:extLst>
          </p:cNvPr>
          <p:cNvSpPr txBox="1"/>
          <p:nvPr/>
        </p:nvSpPr>
        <p:spPr>
          <a:xfrm>
            <a:off x="309054" y="6148258"/>
            <a:ext cx="10509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important disadvantage: ignores spatial relationships among different patches</a:t>
            </a:r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F9FAA3-9815-7F57-2750-249571C9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608" y="4819403"/>
            <a:ext cx="4176392" cy="111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79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B5EE4-4917-7552-3EF8-535E8FF3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493C0-4D4B-978F-06C5-66B543DA2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many hand-designed components in approach using pre-extracted features </a:t>
            </a:r>
            <a:r>
              <a:rPr lang="en-GB" dirty="0">
                <a:sym typeface="Wingdings" panose="05000000000000000000" pitchFamily="2" charset="2"/>
              </a:rPr>
              <a:t> poor generalization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Is there maybe some way after all to learn features end-to-end from raw pixel intensities?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18E8E-4F7A-43AE-6B23-030DBA7E1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303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93B45-71DA-CDC0-E657-F73688561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CA9851-4199-DE35-DC21-B5A5BAEE1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D</a:t>
            </a:r>
            <a:r>
              <a:rPr lang="en-GB" dirty="0" err="1"/>
              <a:t>ata</a:t>
            </a:r>
            <a:r>
              <a:rPr lang="en-GB" dirty="0"/>
              <a:t> 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2D8E3-BF39-7AA1-EC35-06C013CF9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8162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C1936-AE8E-BDC7-4F55-A18D3664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MNIST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D3119A-5584-8049-4769-A82FDFD02F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14925" cy="4351338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Modified National Institute of Standards and Technology</a:t>
                </a:r>
              </a:p>
              <a:p>
                <a:r>
                  <a:rPr lang="de-DE" dirty="0"/>
                  <a:t>handwritten digits (10 classes)</a:t>
                </a:r>
              </a:p>
              <a:p>
                <a:r>
                  <a:rPr lang="de-DE" dirty="0"/>
                  <a:t>black and white images</a:t>
                </a: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pixels</a:t>
                </a:r>
              </a:p>
              <a:p>
                <a:r>
                  <a:rPr lang="de-DE" dirty="0"/>
                  <a:t>60k training and 10k test images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D3119A-5584-8049-4769-A82FDFD02F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14925" cy="4351338"/>
              </a:xfrm>
              <a:blipFill>
                <a:blip r:embed="rId2"/>
                <a:stretch>
                  <a:fillRect l="-2145" t="-2381" r="-13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1B76A-A6F0-ED0D-A7AC-083824C7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15</a:t>
            </a:fld>
            <a:endParaRPr lang="en-GB"/>
          </a:p>
        </p:txBody>
      </p:sp>
      <p:pic>
        <p:nvPicPr>
          <p:cNvPr id="6" name="Picture 5" descr="A number on a black background&#10;&#10;AI-generated content may be incorrect.">
            <a:extLst>
              <a:ext uri="{FF2B5EF4-FFF2-40B4-BE49-F238E27FC236}">
                <a16:creationId xmlns:a16="http://schemas.microsoft.com/office/drawing/2014/main" id="{8FC4E49D-3991-A31E-BC03-DE901A39C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43" y="2015067"/>
            <a:ext cx="5969055" cy="296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872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6AA2-1E5E-FFF1-28E5-4F6790FFA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CIFAR-10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AA76F-EF8C-33FA-18C0-8E2C16FDAB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624757" cy="4351338"/>
              </a:xfrm>
            </p:spPr>
            <p:txBody>
              <a:bodyPr/>
              <a:lstStyle/>
              <a:p>
                <a:r>
                  <a:rPr lang="de-DE" dirty="0"/>
                  <a:t>Canadian Institute for Advanced Research</a:t>
                </a:r>
              </a:p>
              <a:p>
                <a:r>
                  <a:rPr lang="de-DE" dirty="0"/>
                  <a:t>10 different labeled object classes</a:t>
                </a:r>
              </a:p>
              <a:p>
                <a:r>
                  <a:rPr lang="de-DE" dirty="0"/>
                  <a:t>color images</a:t>
                </a:r>
              </a:p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×32</m:t>
                    </m:r>
                  </m:oMath>
                </a14:m>
                <a:r>
                  <a:rPr lang="de-DE" dirty="0"/>
                  <a:t> pixels</a:t>
                </a:r>
              </a:p>
              <a:p>
                <a:r>
                  <a:rPr lang="de-DE" dirty="0"/>
                  <a:t>50k training and 10k test images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AA76F-EF8C-33FA-18C0-8E2C16FDAB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624757" cy="4351338"/>
              </a:xfrm>
              <a:blipFill>
                <a:blip r:embed="rId2"/>
                <a:stretch>
                  <a:fillRect l="-2375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430C8-5979-BABF-79D0-B7A0AA8FA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 descr="A collage of images of animals and cars&#10;&#10;AI-generated content may be incorrect.">
            <a:extLst>
              <a:ext uri="{FF2B5EF4-FFF2-40B4-BE49-F238E27FC236}">
                <a16:creationId xmlns:a16="http://schemas.microsoft.com/office/drawing/2014/main" id="{D5D6AA8C-7EAE-2075-B184-C702D30DC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957" y="1101603"/>
            <a:ext cx="6729043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062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llage of different types of animals&#10;&#10;AI-generated content may be incorrect.">
            <a:extLst>
              <a:ext uri="{FF2B5EF4-FFF2-40B4-BE49-F238E27FC236}">
                <a16:creationId xmlns:a16="http://schemas.microsoft.com/office/drawing/2014/main" id="{0AAB5E47-C028-6A81-FEDB-86397F423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33" y="3014657"/>
            <a:ext cx="10913533" cy="3672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237F0-D221-18B4-7B8F-A1DEC9B52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BFEB1-8F83-307C-536B-4395B46DE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more than 14 million color images with varying sizes</a:t>
            </a:r>
          </a:p>
          <a:p>
            <a:r>
              <a:rPr lang="de-DE" dirty="0"/>
              <a:t>more than 20k labeled categories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85384-A726-26E4-A42A-C9357FE44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224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43" y="1476531"/>
            <a:ext cx="9290114" cy="538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69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4D7E3-700E-1091-5389-5C4155B94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93A203-1041-8C0A-7D41-9E112248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FDE9-1753-8781-B511-6E9614437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3" y="1919288"/>
            <a:ext cx="6402386" cy="46339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prime example (and also foundation for detection and segmentation):</a:t>
            </a:r>
          </a:p>
          <a:p>
            <a:pPr marL="0" indent="0">
              <a:buNone/>
            </a:pPr>
            <a:r>
              <a:rPr lang="en-GB" sz="2600" dirty="0"/>
              <a:t>image classification (whole-image class recognition) according to generic object categories (e.g., cat)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plain </a:t>
            </a:r>
            <a:r>
              <a:rPr lang="en-GB" sz="2600" dirty="0" err="1"/>
              <a:t>keypoint</a:t>
            </a:r>
            <a:r>
              <a:rPr lang="en-GB" sz="2600" dirty="0"/>
              <a:t>-feature matching only really works for specific instances of a class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need to compare with generic objects </a:t>
            </a:r>
            <a:r>
              <a:rPr lang="en-GB" sz="2600" dirty="0"/>
              <a:t>(e.g., kind of “abstract cat”)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Let’s </a:t>
            </a:r>
            <a:r>
              <a:rPr lang="en-GB" sz="2600" dirty="0"/>
              <a:t>learn it from data …</a:t>
            </a:r>
          </a:p>
        </p:txBody>
      </p:sp>
      <p:pic>
        <p:nvPicPr>
          <p:cNvPr id="1026" name="Picture 2" descr="Different Cat Breeds, all You Need to Know | Myawesomecat.com">
            <a:extLst>
              <a:ext uri="{FF2B5EF4-FFF2-40B4-BE49-F238E27FC236}">
                <a16:creationId xmlns:a16="http://schemas.microsoft.com/office/drawing/2014/main" id="{F3786512-1124-EFBD-5C23-4ECFF1CE4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585" y="4102641"/>
            <a:ext cx="2367496" cy="145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ute Animal Aesthetic Wall Collage Kit 60pcs, Instant Download, Kid ...">
            <a:extLst>
              <a:ext uri="{FF2B5EF4-FFF2-40B4-BE49-F238E27FC236}">
                <a16:creationId xmlns:a16="http://schemas.microsoft.com/office/drawing/2014/main" id="{D75544C2-4A68-F54D-D427-1DCC3D650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171" y="136525"/>
            <a:ext cx="3984629" cy="3585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B51D46-F657-D01A-A957-B863C10D3D4B}"/>
              </a:ext>
            </a:extLst>
          </p:cNvPr>
          <p:cNvSpPr txBox="1"/>
          <p:nvPr/>
        </p:nvSpPr>
        <p:spPr>
          <a:xfrm>
            <a:off x="9608081" y="4509366"/>
            <a:ext cx="2583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What if you haven’t seen this very cat before?</a:t>
            </a:r>
          </a:p>
        </p:txBody>
      </p:sp>
    </p:spTree>
    <p:extLst>
      <p:ext uri="{BB962C8B-B14F-4D97-AF65-F5344CB8AC3E}">
        <p14:creationId xmlns:p14="http://schemas.microsoft.com/office/powerpoint/2010/main" val="2583285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FA4F8-6AB7-8224-589C-693EE7EB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2396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training data set: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535819" y="2052306"/>
            <a:ext cx="465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test data with learned classifier: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single column&#10;&#10;AI-generated content may be incorrect.">
            <a:extLst>
              <a:ext uri="{FF2B5EF4-FFF2-40B4-BE49-F238E27FC236}">
                <a16:creationId xmlns:a16="http://schemas.microsoft.com/office/drawing/2014/main" id="{BC116EF6-8361-256F-3C88-DB74586C6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596" y="2389538"/>
            <a:ext cx="8119890" cy="30106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441EAD-D722-0E92-F37F-500D79A9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Linear Regression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E51BD0-9AE2-F01C-7910-250A7774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32EDC7-9D5E-6A14-55FD-6E109CF6BF29}"/>
              </a:ext>
            </a:extLst>
          </p:cNvPr>
          <p:cNvSpPr txBox="1"/>
          <p:nvPr/>
        </p:nvSpPr>
        <p:spPr>
          <a:xfrm>
            <a:off x="4459444" y="5669427"/>
            <a:ext cx="1902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intensity values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76A3A0-F7C7-F970-FE1C-2680B35965E5}"/>
              </a:ext>
            </a:extLst>
          </p:cNvPr>
          <p:cNvCxnSpPr>
            <a:cxnSpLocks/>
          </p:cNvCxnSpPr>
          <p:nvPr/>
        </p:nvCxnSpPr>
        <p:spPr>
          <a:xfrm flipV="1">
            <a:off x="5369520" y="4919015"/>
            <a:ext cx="708210" cy="8064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7087094-D4B4-3E9B-B2E8-C26237C18259}"/>
              </a:ext>
            </a:extLst>
          </p:cNvPr>
          <p:cNvSpPr txBox="1"/>
          <p:nvPr/>
        </p:nvSpPr>
        <p:spPr>
          <a:xfrm>
            <a:off x="3411568" y="5325381"/>
            <a:ext cx="881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matrix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F607F4B-6641-68AA-3634-B4BF368A1716}"/>
              </a:ext>
            </a:extLst>
          </p:cNvPr>
          <p:cNvCxnSpPr/>
          <p:nvPr/>
        </p:nvCxnSpPr>
        <p:spPr>
          <a:xfrm flipV="1">
            <a:off x="4148667" y="4876795"/>
            <a:ext cx="524933" cy="503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7BC398-6BDF-2B36-F8C7-BE04CA04BEC0}"/>
              </a:ext>
            </a:extLst>
          </p:cNvPr>
          <p:cNvSpPr txBox="1"/>
          <p:nvPr/>
        </p:nvSpPr>
        <p:spPr>
          <a:xfrm>
            <a:off x="2172888" y="1627459"/>
            <a:ext cx="64756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simplified example: 4-pixel image, 3 classes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4ADB8-0EBB-7174-F163-168F4C49F552}"/>
              </a:ext>
            </a:extLst>
          </p:cNvPr>
          <p:cNvSpPr txBox="1"/>
          <p:nvPr/>
        </p:nvSpPr>
        <p:spPr>
          <a:xfrm>
            <a:off x="838200" y="6370493"/>
            <a:ext cx="450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need for one common image size per model</a:t>
            </a:r>
          </a:p>
        </p:txBody>
      </p:sp>
    </p:spTree>
    <p:extLst>
      <p:ext uri="{BB962C8B-B14F-4D97-AF65-F5344CB8AC3E}">
        <p14:creationId xmlns:p14="http://schemas.microsoft.com/office/powerpoint/2010/main" val="3870313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CFAAD-B42E-4B44-FF12-76678119F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Simplified Matrix Multiplication: Bias Trick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2EC48F-AD83-DCF3-EA5C-584266D8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4" descr="A diagram of a mathematical equation&#10;&#10;AI-generated content may be incorrect.">
            <a:extLst>
              <a:ext uri="{FF2B5EF4-FFF2-40B4-BE49-F238E27FC236}">
                <a16:creationId xmlns:a16="http://schemas.microsoft.com/office/drawing/2014/main" id="{AA871468-4272-6CB3-BADF-9A1DCD012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69" y="2049768"/>
            <a:ext cx="11088061" cy="394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57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060F8F-3A55-BAB2-6659-E9ADB4ED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</a:t>
            </a:fld>
            <a:endParaRPr lang="en-GB"/>
          </a:p>
        </p:txBody>
      </p:sp>
      <p:pic>
        <p:nvPicPr>
          <p:cNvPr id="7" name="Picture 6" descr="A group of different colored squares&#10;&#10;AI-generated content may be incorrect.">
            <a:extLst>
              <a:ext uri="{FF2B5EF4-FFF2-40B4-BE49-F238E27FC236}">
                <a16:creationId xmlns:a16="http://schemas.microsoft.com/office/drawing/2014/main" id="{8FB3FD85-8241-14AC-8F57-8A0F7A26D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560" y="1416501"/>
            <a:ext cx="5227604" cy="241928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001D14E-AD7E-3DF4-440D-8E16EF0D4329}"/>
              </a:ext>
            </a:extLst>
          </p:cNvPr>
          <p:cNvGrpSpPr/>
          <p:nvPr/>
        </p:nvGrpSpPr>
        <p:grpSpPr>
          <a:xfrm>
            <a:off x="1036042" y="1087438"/>
            <a:ext cx="4318000" cy="4232298"/>
            <a:chOff x="745067" y="1498600"/>
            <a:chExt cx="4318000" cy="4232298"/>
          </a:xfrm>
        </p:grpSpPr>
        <p:pic>
          <p:nvPicPr>
            <p:cNvPr id="5" name="Picture 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6CC5C394-23E4-5A1A-223A-063BA9FAD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7814" y="1587268"/>
              <a:ext cx="4155253" cy="414363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F6BA49-DFBC-7065-7BB8-E854392DA9C1}"/>
                </a:ext>
              </a:extLst>
            </p:cNvPr>
            <p:cNvSpPr/>
            <p:nvPr/>
          </p:nvSpPr>
          <p:spPr>
            <a:xfrm>
              <a:off x="745067" y="1498600"/>
              <a:ext cx="482600" cy="2514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A690B86-1298-15A5-1D12-2D0F24D064D5}"/>
              </a:ext>
            </a:extLst>
          </p:cNvPr>
          <p:cNvSpPr txBox="1"/>
          <p:nvPr/>
        </p:nvSpPr>
        <p:spPr>
          <a:xfrm>
            <a:off x="1188436" y="194886"/>
            <a:ext cx="376898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geometric interpretation:</a:t>
            </a:r>
          </a:p>
          <a:p>
            <a:r>
              <a:rPr lang="en-GB" sz="2600" dirty="0"/>
              <a:t>separating hyperplanes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F5EA9-329B-FF65-0938-EADF6C8FCE37}"/>
              </a:ext>
            </a:extLst>
          </p:cNvPr>
          <p:cNvSpPr txBox="1"/>
          <p:nvPr/>
        </p:nvSpPr>
        <p:spPr>
          <a:xfrm>
            <a:off x="6987872" y="194886"/>
            <a:ext cx="36642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matching interpretation:</a:t>
            </a:r>
          </a:p>
          <a:p>
            <a:r>
              <a:rPr lang="en-GB" sz="2600" dirty="0"/>
              <a:t>generic class templates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9D48BB-FA66-9107-9029-89941EF2D922}"/>
                  </a:ext>
                </a:extLst>
              </p:cNvPr>
              <p:cNvSpPr txBox="1"/>
              <p:nvPr/>
            </p:nvSpPr>
            <p:spPr>
              <a:xfrm>
                <a:off x="6258560" y="4348767"/>
                <a:ext cx="35720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different rows in matrix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9D48BB-FA66-9107-9029-89941EF2D9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8560" y="4348767"/>
                <a:ext cx="3572003" cy="461665"/>
              </a:xfrm>
              <a:prstGeom prst="rect">
                <a:avLst/>
              </a:prstGeom>
              <a:blipFill>
                <a:blip r:embed="rId4"/>
                <a:stretch>
                  <a:fillRect l="-2730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CD8C970-464D-3FE5-2D96-9B993C655B2D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7095067" y="3835788"/>
            <a:ext cx="949495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5AC0840-61C9-C553-B37E-EE16D569B486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7890933" y="3835788"/>
            <a:ext cx="153629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B6BFF2-64E5-4AE4-4C1D-D9ED6C46B6FF}"/>
              </a:ext>
            </a:extLst>
          </p:cNvPr>
          <p:cNvCxnSpPr>
            <a:stCxn id="12" idx="0"/>
          </p:cNvCxnSpPr>
          <p:nvPr/>
        </p:nvCxnSpPr>
        <p:spPr>
          <a:xfrm flipV="1">
            <a:off x="8044562" y="3835788"/>
            <a:ext cx="676105" cy="512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EC0078-A9F9-F1B1-AF50-7651EE4830CB}"/>
              </a:ext>
            </a:extLst>
          </p:cNvPr>
          <p:cNvSpPr txBox="1"/>
          <p:nvPr/>
        </p:nvSpPr>
        <p:spPr>
          <a:xfrm>
            <a:off x="1706786" y="5646592"/>
            <a:ext cx="751341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raw-pixel images not linearly separable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linear model has not enough representational power</a:t>
            </a:r>
          </a:p>
        </p:txBody>
      </p:sp>
      <p:pic>
        <p:nvPicPr>
          <p:cNvPr id="6" name="Picture 5" descr="A diagram of red and blue dots&#10;&#10;AI-generated content may be incorrect.">
            <a:extLst>
              <a:ext uri="{FF2B5EF4-FFF2-40B4-BE49-F238E27FC236}">
                <a16:creationId xmlns:a16="http://schemas.microsoft.com/office/drawing/2014/main" id="{A6DCF29A-72C4-2881-60E5-62443AECC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8" y="5006053"/>
            <a:ext cx="1357491" cy="181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3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id of numbers and equal to the number&#10;&#10;AI-generated content may be incorrect.">
            <a:extLst>
              <a:ext uri="{FF2B5EF4-FFF2-40B4-BE49-F238E27FC236}">
                <a16:creationId xmlns:a16="http://schemas.microsoft.com/office/drawing/2014/main" id="{FBBA1BD9-B2F2-6741-3D5F-2C7D83B49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04" y="3438666"/>
            <a:ext cx="11209991" cy="32997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3BBD8-8765-F982-4F56-8FAC481D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kNN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73E205D-9D96-1A11-C2CD-A634E9B5CE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choose an image distance, e.g., L1 distance: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73E205D-9D96-1A11-C2CD-A634E9B5CE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4CFF2-D089-C4C1-E1FB-1B7824AF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31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B38D2-D541-5B9E-6D51-D8F5B747B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52F6A-082D-F062-6A7E-186021B6D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 with kNN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D973A-B76F-568A-A2E3-4717A9B6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9</a:t>
            </a:fld>
            <a:endParaRPr lang="en-GB"/>
          </a:p>
        </p:txBody>
      </p:sp>
      <p:pic>
        <p:nvPicPr>
          <p:cNvPr id="6" name="Picture 5" descr="A collage of different images&#10;&#10;AI-generated content may be incorrect.">
            <a:extLst>
              <a:ext uri="{FF2B5EF4-FFF2-40B4-BE49-F238E27FC236}">
                <a16:creationId xmlns:a16="http://schemas.microsoft.com/office/drawing/2014/main" id="{967E1670-181A-2B55-75DB-A2C2B516C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07" y="2280319"/>
            <a:ext cx="8928586" cy="348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4405BB-4AE6-3DE0-4435-2BA14D5E5E77}"/>
              </a:ext>
            </a:extLst>
          </p:cNvPr>
          <p:cNvSpPr txBox="1"/>
          <p:nvPr/>
        </p:nvSpPr>
        <p:spPr>
          <a:xfrm>
            <a:off x="6343465" y="1910987"/>
            <a:ext cx="4309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 nearest </a:t>
            </a:r>
            <a:r>
              <a:rPr lang="en-GB" dirty="0" err="1"/>
              <a:t>neighbors</a:t>
            </a:r>
            <a:r>
              <a:rPr lang="en-GB" dirty="0"/>
              <a:t> to some test images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FD6788-AB58-0F4E-35CD-B90D5B84217D}"/>
              </a:ext>
            </a:extLst>
          </p:cNvPr>
          <p:cNvSpPr txBox="1"/>
          <p:nvPr/>
        </p:nvSpPr>
        <p:spPr>
          <a:xfrm>
            <a:off x="1972733" y="1910987"/>
            <a:ext cx="3778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training examples CIFAR-10 data 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52AAD-4C2D-6DDD-623F-1D148E35CDFB}"/>
              </a:ext>
            </a:extLst>
          </p:cNvPr>
          <p:cNvSpPr txBox="1"/>
          <p:nvPr/>
        </p:nvSpPr>
        <p:spPr>
          <a:xfrm>
            <a:off x="139022" y="3838853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 classes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54ED28BA-EA2E-6F0F-A0FC-98B49E1CB8F2}"/>
              </a:ext>
            </a:extLst>
          </p:cNvPr>
          <p:cNvSpPr/>
          <p:nvPr/>
        </p:nvSpPr>
        <p:spPr>
          <a:xfrm>
            <a:off x="1380067" y="2438400"/>
            <a:ext cx="338666" cy="321733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342E7-CBD6-EC0F-8583-E99C7A785980}"/>
              </a:ext>
            </a:extLst>
          </p:cNvPr>
          <p:cNvSpPr txBox="1"/>
          <p:nvPr/>
        </p:nvSpPr>
        <p:spPr>
          <a:xfrm>
            <a:off x="6265333" y="5876868"/>
            <a:ext cx="5856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than random guessing, but also not very impressive</a:t>
            </a:r>
          </a:p>
        </p:txBody>
      </p:sp>
    </p:spTree>
    <p:extLst>
      <p:ext uri="{BB962C8B-B14F-4D97-AF65-F5344CB8AC3E}">
        <p14:creationId xmlns:p14="http://schemas.microsoft.com/office/powerpoint/2010/main" val="3959565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5898</TotalTime>
  <Words>543</Words>
  <Application>Microsoft Office PowerPoint</Application>
  <PresentationFormat>Widescreen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Cambria Math</vt:lpstr>
      <vt:lpstr>Wingdings</vt:lpstr>
      <vt:lpstr>Office Theme</vt:lpstr>
      <vt:lpstr>Image Classification</vt:lpstr>
      <vt:lpstr>Image Understanding (Recognition)</vt:lpstr>
      <vt:lpstr>Need for ML</vt:lpstr>
      <vt:lpstr>Image Classification</vt:lpstr>
      <vt:lpstr>Image Classification with Linear Regression</vt:lpstr>
      <vt:lpstr>Simplified Matrix Multiplication: Bias Trick</vt:lpstr>
      <vt:lpstr>PowerPoint Presentation</vt:lpstr>
      <vt:lpstr>Image Classification with kNN</vt:lpstr>
      <vt:lpstr>Image Classification with kNN</vt:lpstr>
      <vt:lpstr>Which Features for Image Classification?</vt:lpstr>
      <vt:lpstr>Global Features in Classic ML Method</vt:lpstr>
      <vt:lpstr>Local Features in Classic ML Method</vt:lpstr>
      <vt:lpstr>Need for Feature Learning</vt:lpstr>
      <vt:lpstr>Image Data Sets</vt:lpstr>
      <vt:lpstr>MNIST</vt:lpstr>
      <vt:lpstr>CIFAR-10</vt:lpstr>
      <vt:lpstr>ImageNet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13</cp:revision>
  <dcterms:created xsi:type="dcterms:W3CDTF">2025-01-09T11:24:27Z</dcterms:created>
  <dcterms:modified xsi:type="dcterms:W3CDTF">2025-03-27T21:07:08Z</dcterms:modified>
</cp:coreProperties>
</file>

<file path=docProps/thumbnail.jpeg>
</file>